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Proxima Nova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Permanent Marker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ermanentMarker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.fntdata"/><Relationship Id="rId10" Type="http://schemas.openxmlformats.org/officeDocument/2006/relationships/slide" Target="slides/slide4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paulsbruce/status/1042824562931511296" TargetMode="External"/><Relationship Id="rId3" Type="http://schemas.openxmlformats.org/officeDocument/2006/relationships/hyperlink" Target="https://twitter.com/paulsbruce/status/964704210884485120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4846e2e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44846e2e7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4846e2e7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44846e2e7b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4846e2e7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44846e2e7b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4846e2e7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44846e2e7b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4846e2e7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44846e2e7b_0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846e2e7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44846e2e7b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846e2e7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44846e2e7b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4846e2e7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44846e2e7b_0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846e2e7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846e2e7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https://twitter.com/paulsbruce/status/1042824562931511296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https://twitter.com/paulsbruce/status/964704210884485120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846e2e7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846e2e7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4846e2e7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44846e2e7b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4846e2e7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4846e2e7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4846e2e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44846e2e7b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846e2e7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44846e2e7b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4846e2e7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4846e2e7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4846e2e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44846e2e7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4846e2e7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44846e2e7b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4846e2e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44846e2e7b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4846e2e7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44846e2e7b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4846e2e7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44846e2e7b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4846e2e7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44846e2e7b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ssion Title">
  <p:cSld name="Session Title">
    <p:bg>
      <p:bgPr>
        <a:blipFill>
          <a:blip r:embed="rId2">
            <a:alphaModFix amt="87000"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57200" y="1352550"/>
            <a:ext cx="792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84909" y="2571750"/>
            <a:ext cx="79248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Content">
  <p:cSld name="Basic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28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533400" y="1276350"/>
            <a:ext cx="8077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2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5"/>
          <p:cNvSpPr txBox="1"/>
          <p:nvPr/>
        </p:nvSpPr>
        <p:spPr>
          <a:xfrm>
            <a:off x="7278986" y="4763570"/>
            <a:ext cx="146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October 17, 2018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735420"/>
            <a:ext cx="1143001" cy="27472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997550" y="4654950"/>
            <a:ext cx="130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@paulsbruce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450" y="4717038"/>
            <a:ext cx="269425" cy="2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280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6"/>
          <p:cNvSpPr txBox="1"/>
          <p:nvPr/>
        </p:nvSpPr>
        <p:spPr>
          <a:xfrm>
            <a:off x="7278986" y="4763570"/>
            <a:ext cx="146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October 17, 2018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735420"/>
            <a:ext cx="1143001" cy="27472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997550" y="4654950"/>
            <a:ext cx="130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@paulsbruce</a:t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450" y="4717038"/>
            <a:ext cx="269425" cy="2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onsors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21"/>
            <a:ext cx="9144002" cy="514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pporters">
  <p:cSld name="Supporter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84" name="Google Shape;84;p19"/>
            <p:cNvPicPr preferRelativeResize="0"/>
            <p:nvPr/>
          </p:nvPicPr>
          <p:blipFill rotWithShape="1">
            <a:blip r:embed="rId2">
              <a:alphaModFix/>
            </a:blip>
            <a:srcRect b="12018" l="0" r="0" t="0"/>
            <a:stretch/>
          </p:blipFill>
          <p:spPr>
            <a:xfrm>
              <a:off x="1334010" y="0"/>
              <a:ext cx="780999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9"/>
            <p:cNvSpPr/>
            <p:nvPr/>
          </p:nvSpPr>
          <p:spPr>
            <a:xfrm>
              <a:off x="0" y="0"/>
              <a:ext cx="24384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9"/>
          <p:cNvSpPr txBox="1"/>
          <p:nvPr/>
        </p:nvSpPr>
        <p:spPr>
          <a:xfrm>
            <a:off x="0" y="14353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Proxima Nova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                           Supporters</a:t>
            </a:r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913" y="92267"/>
            <a:ext cx="2390024" cy="57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742950"/>
            <a:ext cx="6476998" cy="435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ck Channel">
  <p:cSld name="Slack Channel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/>
        </p:nvSpPr>
        <p:spPr>
          <a:xfrm>
            <a:off x="-81776" y="1737828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Meet me in the Slack channel for Q&amp;A</a:t>
            </a:r>
            <a:endParaRPr/>
          </a:p>
        </p:txBody>
      </p:sp>
      <p:sp>
        <p:nvSpPr>
          <p:cNvPr id="91" name="Google Shape;91;p20"/>
          <p:cNvSpPr txBox="1"/>
          <p:nvPr/>
        </p:nvSpPr>
        <p:spPr>
          <a:xfrm>
            <a:off x="0" y="2246503"/>
            <a:ext cx="9144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bit.ly/addo-slack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 amt="10000"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2" name="Google Shape;52;p13"/>
            <p:cNvPicPr preferRelativeResize="0"/>
            <p:nvPr/>
          </p:nvPicPr>
          <p:blipFill rotWithShape="1">
            <a:blip r:embed="rId2">
              <a:alphaModFix/>
            </a:blip>
            <a:srcRect b="18120" l="0" r="0" t="0"/>
            <a:stretch/>
          </p:blipFill>
          <p:spPr>
            <a:xfrm>
              <a:off x="776187" y="0"/>
              <a:ext cx="836781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53;p13"/>
            <p:cNvSpPr/>
            <p:nvPr/>
          </p:nvSpPr>
          <p:spPr>
            <a:xfrm>
              <a:off x="0" y="0"/>
              <a:ext cx="8550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/>
        </p:nvSpPr>
        <p:spPr>
          <a:xfrm>
            <a:off x="7278986" y="4763570"/>
            <a:ext cx="146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October 17, 2018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701" y="4676078"/>
            <a:ext cx="1297104" cy="31177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997550" y="4654950"/>
            <a:ext cx="130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@paulsbruce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450" y="4717038"/>
            <a:ext cx="269425" cy="2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97231" l="0" r="0" t="850"/>
          <a:stretch/>
        </p:blipFill>
        <p:spPr>
          <a:xfrm>
            <a:off x="776175" y="-41700"/>
            <a:ext cx="8367825" cy="1204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hyperlink" Target="http://bit.ly/devops-testing-strategy" TargetMode="External"/><Relationship Id="rId7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457200" y="1352550"/>
            <a:ext cx="792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"/>
              <a:t>Progressive Testing to Meet the Performance Imperative 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484900" y="2871200"/>
            <a:ext cx="79248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/>
              <a:t>Considerations for verification and validation in DevOps pipelines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/>
          <p:cNvSpPr txBox="1"/>
          <p:nvPr/>
        </p:nvSpPr>
        <p:spPr>
          <a:xfrm>
            <a:off x="476075" y="3549750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bit.ly/addo18-progressive-testing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/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Where do we go next?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533400" y="1276350"/>
            <a:ext cx="8077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Diligent engineers optimize for </a:t>
            </a:r>
            <a:br>
              <a:rPr lang="en"/>
            </a:br>
            <a:r>
              <a:rPr lang="en"/>
              <a:t>forward over backward motion.</a:t>
            </a:r>
            <a:br>
              <a:rPr lang="en"/>
            </a:br>
            <a:br>
              <a:rPr lang="en"/>
            </a:br>
            <a:r>
              <a:rPr lang="en"/>
              <a:t>Complexity increases over time.</a:t>
            </a:r>
            <a:br>
              <a:rPr lang="en"/>
            </a:br>
            <a:br>
              <a:rPr lang="en"/>
            </a:br>
            <a:r>
              <a:rPr lang="en"/>
              <a:t>Speed of feedback dictates frequency.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 txBox="1"/>
          <p:nvPr>
            <p:ph idx="2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“Progressive Testing”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Market “leaders” build quality in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311700" y="989825"/>
            <a:ext cx="51936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 study: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Release every other day (not 1000x per day);</a:t>
            </a:r>
            <a:br>
              <a:rPr lang="en"/>
            </a:br>
            <a:r>
              <a:rPr lang="en"/>
              <a:t>2x user stories w/ performance criteria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32"/>
          <p:cNvGrpSpPr/>
          <p:nvPr/>
        </p:nvGrpSpPr>
        <p:grpSpPr>
          <a:xfrm>
            <a:off x="5505156" y="25"/>
            <a:ext cx="3650723" cy="5143677"/>
            <a:chOff x="3496800" y="639800"/>
            <a:chExt cx="3196500" cy="4503701"/>
          </a:xfrm>
        </p:grpSpPr>
        <p:pic>
          <p:nvPicPr>
            <p:cNvPr id="178" name="Google Shape;178;p32"/>
            <p:cNvPicPr preferRelativeResize="0"/>
            <p:nvPr/>
          </p:nvPicPr>
          <p:blipFill rotWithShape="1">
            <a:blip r:embed="rId3">
              <a:alphaModFix/>
            </a:blip>
            <a:srcRect b="0" l="0" r="49344" t="0"/>
            <a:stretch/>
          </p:blipFill>
          <p:spPr>
            <a:xfrm>
              <a:off x="3496800" y="639800"/>
              <a:ext cx="2860624" cy="450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32"/>
            <p:cNvPicPr preferRelativeResize="0"/>
            <p:nvPr/>
          </p:nvPicPr>
          <p:blipFill rotWithShape="1">
            <a:blip r:embed="rId3">
              <a:alphaModFix/>
            </a:blip>
            <a:srcRect b="84523" l="0" r="49344" t="7836"/>
            <a:stretch/>
          </p:blipFill>
          <p:spPr>
            <a:xfrm>
              <a:off x="3736825" y="771475"/>
              <a:ext cx="2860624" cy="34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2"/>
            <p:cNvPicPr preferRelativeResize="0"/>
            <p:nvPr/>
          </p:nvPicPr>
          <p:blipFill rotWithShape="1">
            <a:blip r:embed="rId3">
              <a:alphaModFix/>
            </a:blip>
            <a:srcRect b="0" l="94052" r="0" t="0"/>
            <a:stretch/>
          </p:blipFill>
          <p:spPr>
            <a:xfrm>
              <a:off x="6357426" y="639800"/>
              <a:ext cx="335875" cy="450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2"/>
            <p:cNvPicPr preferRelativeResize="0"/>
            <p:nvPr/>
          </p:nvPicPr>
          <p:blipFill rotWithShape="1">
            <a:blip r:embed="rId3">
              <a:alphaModFix/>
            </a:blip>
            <a:srcRect b="90358" l="8285" r="56695" t="0"/>
            <a:stretch/>
          </p:blipFill>
          <p:spPr>
            <a:xfrm>
              <a:off x="4482313" y="671875"/>
              <a:ext cx="1348300" cy="296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2"/>
            <p:cNvPicPr preferRelativeResize="0"/>
            <p:nvPr/>
          </p:nvPicPr>
          <p:blipFill rotWithShape="1">
            <a:blip r:embed="rId3">
              <a:alphaModFix/>
            </a:blip>
            <a:srcRect b="90358" l="42912" r="6428" t="0"/>
            <a:stretch/>
          </p:blipFill>
          <p:spPr>
            <a:xfrm>
              <a:off x="4181287" y="967924"/>
              <a:ext cx="1950374" cy="296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2"/>
            <p:cNvPicPr preferRelativeResize="0"/>
            <p:nvPr/>
          </p:nvPicPr>
          <p:blipFill rotWithShape="1">
            <a:blip r:embed="rId3">
              <a:alphaModFix/>
            </a:blip>
            <a:srcRect b="0" l="25640" r="17958" t="93426"/>
            <a:stretch/>
          </p:blipFill>
          <p:spPr>
            <a:xfrm>
              <a:off x="3508200" y="4847450"/>
              <a:ext cx="3185100" cy="2960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32"/>
          <p:cNvSpPr txBox="1"/>
          <p:nvPr/>
        </p:nvSpPr>
        <p:spPr>
          <a:xfrm>
            <a:off x="2539418" y="1007871"/>
            <a:ext cx="2793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bit.ly/performance-feature</a:t>
            </a:r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311700" y="2240600"/>
            <a:ext cx="55575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“bake performance in” to user stories?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“Back of card” / DoD - performance criteria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“Think 4th dimensionally” → Time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Concerns and guidelines, not testing performed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Performance-specific: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Concurrency: “how many at the same time?”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Conditions: “which devices from where?”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Capacity: “what resources will this take?”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idx="4294967295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 Modern Feedback Mantra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410100" y="1123525"/>
            <a:ext cx="4072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Early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2" name="Google Shape;192;p33"/>
          <p:cNvSpPr txBox="1"/>
          <p:nvPr/>
        </p:nvSpPr>
        <p:spPr>
          <a:xfrm>
            <a:off x="410100" y="2419350"/>
            <a:ext cx="4946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Often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410100" y="3715175"/>
            <a:ext cx="4072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Easy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1653025" y="532650"/>
            <a:ext cx="10608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{</a:t>
            </a:r>
            <a:endParaRPr sz="9600">
              <a:solidFill>
                <a:schemeClr val="dk2"/>
              </a:solidFill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1645050" y="1822075"/>
            <a:ext cx="10608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{</a:t>
            </a:r>
            <a:endParaRPr sz="9600">
              <a:solidFill>
                <a:schemeClr val="dk2"/>
              </a:solidFill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1645050" y="3104400"/>
            <a:ext cx="10608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{</a:t>
            </a:r>
            <a:endParaRPr sz="9600">
              <a:solidFill>
                <a:schemeClr val="dk2"/>
              </a:solidFill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032100" y="974250"/>
            <a:ext cx="6643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Small parts (components, APIs) first, then Gestalt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Many contributors and skill sets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App code and test code equal citizens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2032100" y="2269650"/>
            <a:ext cx="6643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Automate by default, manual only when necessary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Radiate information, good decision autonomy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Matching clock speeds for development and testing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2032100" y="3488850"/>
            <a:ext cx="6643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Same skills for API and end-to-end testing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Minimize “toil” and potential for failure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Flexible to the changing technology landscape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0" name="Google Shape;200;p33"/>
          <p:cNvSpPr txBox="1"/>
          <p:nvPr/>
        </p:nvSpPr>
        <p:spPr>
          <a:xfrm rot="488280">
            <a:off x="6725393" y="382329"/>
            <a:ext cx="2464720" cy="5727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7B7B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#ShiftThis</a:t>
            </a:r>
            <a:endParaRPr sz="2800">
              <a:solidFill>
                <a:srgbClr val="B7B7B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336839" y="1235970"/>
            <a:ext cx="8390700" cy="3377400"/>
          </a:xfrm>
          <a:prstGeom prst="roundRect">
            <a:avLst>
              <a:gd fmla="val 614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Progressive Testing Across the Pipeline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0" l="0" r="0" t="13066"/>
          <a:stretch/>
        </p:blipFill>
        <p:spPr>
          <a:xfrm>
            <a:off x="383280" y="1301120"/>
            <a:ext cx="8275137" cy="2593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910175" y="695275"/>
            <a:ext cx="76032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Feature X…    API update Y…    Patch N...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399425" y="695275"/>
            <a:ext cx="5424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For: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 rotWithShape="1">
          <a:blip r:embed="rId4">
            <a:alphaModFix/>
          </a:blip>
          <a:srcRect b="75991" l="0" r="0" t="1954"/>
          <a:stretch/>
        </p:blipFill>
        <p:spPr>
          <a:xfrm>
            <a:off x="2627077" y="3950622"/>
            <a:ext cx="325347" cy="31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50648" l="0" r="0" t="27296"/>
          <a:stretch/>
        </p:blipFill>
        <p:spPr>
          <a:xfrm>
            <a:off x="3770387" y="3950622"/>
            <a:ext cx="325347" cy="31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 rotWithShape="1">
          <a:blip r:embed="rId4">
            <a:alphaModFix/>
          </a:blip>
          <a:srcRect b="24485" l="0" r="0" t="53460"/>
          <a:stretch/>
        </p:blipFill>
        <p:spPr>
          <a:xfrm>
            <a:off x="4984251" y="3950622"/>
            <a:ext cx="325347" cy="31738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129875" y="3877764"/>
            <a:ext cx="2249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Time budget for testing: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2379067" y="4268002"/>
            <a:ext cx="784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seconds</a:t>
            </a:r>
            <a:endParaRPr sz="1000"/>
          </a:p>
        </p:txBody>
      </p:sp>
      <p:sp>
        <p:nvSpPr>
          <p:cNvPr id="215" name="Google Shape;215;p34"/>
          <p:cNvSpPr txBox="1"/>
          <p:nvPr/>
        </p:nvSpPr>
        <p:spPr>
          <a:xfrm>
            <a:off x="3575880" y="4268002"/>
            <a:ext cx="784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minutes</a:t>
            </a:r>
            <a:endParaRPr sz="1000"/>
          </a:p>
        </p:txBody>
      </p:sp>
      <p:sp>
        <p:nvSpPr>
          <p:cNvPr id="216" name="Google Shape;216;p34"/>
          <p:cNvSpPr txBox="1"/>
          <p:nvPr/>
        </p:nvSpPr>
        <p:spPr>
          <a:xfrm>
            <a:off x="4772681" y="4268002"/>
            <a:ext cx="784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hours</a:t>
            </a:r>
            <a:endParaRPr sz="1000"/>
          </a:p>
        </p:txBody>
      </p:sp>
      <p:sp>
        <p:nvSpPr>
          <p:cNvPr id="217" name="Google Shape;217;p34"/>
          <p:cNvSpPr txBox="1"/>
          <p:nvPr/>
        </p:nvSpPr>
        <p:spPr>
          <a:xfrm>
            <a:off x="6299998" y="4008485"/>
            <a:ext cx="1169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Weeks</a:t>
            </a:r>
            <a:endParaRPr/>
          </a:p>
        </p:txBody>
      </p:sp>
      <p:cxnSp>
        <p:nvCxnSpPr>
          <p:cNvPr id="218" name="Google Shape;218;p34"/>
          <p:cNvCxnSpPr/>
          <p:nvPr/>
        </p:nvCxnSpPr>
        <p:spPr>
          <a:xfrm flipH="1" rot="10800000">
            <a:off x="6445410" y="4188767"/>
            <a:ext cx="911700" cy="244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9" name="Google Shape;219;p34"/>
          <p:cNvGrpSpPr/>
          <p:nvPr/>
        </p:nvGrpSpPr>
        <p:grpSpPr>
          <a:xfrm>
            <a:off x="2123575" y="1341925"/>
            <a:ext cx="6121050" cy="345586"/>
            <a:chOff x="2123575" y="1494325"/>
            <a:chExt cx="6121050" cy="345586"/>
          </a:xfrm>
        </p:grpSpPr>
        <p:grpSp>
          <p:nvGrpSpPr>
            <p:cNvPr id="220" name="Google Shape;220;p34"/>
            <p:cNvGrpSpPr/>
            <p:nvPr/>
          </p:nvGrpSpPr>
          <p:grpSpPr>
            <a:xfrm>
              <a:off x="2123575" y="1494325"/>
              <a:ext cx="919550" cy="345586"/>
              <a:chOff x="2123575" y="1570525"/>
              <a:chExt cx="919550" cy="345586"/>
            </a:xfrm>
          </p:grpSpPr>
          <p:sp>
            <p:nvSpPr>
              <p:cNvPr id="221" name="Google Shape;221;p34"/>
              <p:cNvSpPr/>
              <p:nvPr/>
            </p:nvSpPr>
            <p:spPr>
              <a:xfrm>
                <a:off x="21235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2" name="Google Shape;222;p34"/>
              <p:cNvSpPr/>
              <p:nvPr/>
            </p:nvSpPr>
            <p:spPr>
              <a:xfrm>
                <a:off x="23758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3" name="Google Shape;223;p34"/>
              <p:cNvSpPr/>
              <p:nvPr/>
            </p:nvSpPr>
            <p:spPr>
              <a:xfrm>
                <a:off x="26280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4" name="Google Shape;224;p34"/>
              <p:cNvSpPr/>
              <p:nvPr/>
            </p:nvSpPr>
            <p:spPr>
              <a:xfrm>
                <a:off x="28803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25" name="Google Shape;225;p34"/>
            <p:cNvGrpSpPr/>
            <p:nvPr/>
          </p:nvGrpSpPr>
          <p:grpSpPr>
            <a:xfrm>
              <a:off x="3163875" y="1494325"/>
              <a:ext cx="919550" cy="345586"/>
              <a:chOff x="2123575" y="1570525"/>
              <a:chExt cx="919550" cy="345586"/>
            </a:xfrm>
          </p:grpSpPr>
          <p:sp>
            <p:nvSpPr>
              <p:cNvPr id="226" name="Google Shape;226;p34"/>
              <p:cNvSpPr/>
              <p:nvPr/>
            </p:nvSpPr>
            <p:spPr>
              <a:xfrm>
                <a:off x="21235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7" name="Google Shape;227;p34"/>
              <p:cNvSpPr/>
              <p:nvPr/>
            </p:nvSpPr>
            <p:spPr>
              <a:xfrm>
                <a:off x="23758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8" name="Google Shape;228;p34"/>
              <p:cNvSpPr/>
              <p:nvPr/>
            </p:nvSpPr>
            <p:spPr>
              <a:xfrm>
                <a:off x="26280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9" name="Google Shape;229;p34"/>
              <p:cNvSpPr/>
              <p:nvPr/>
            </p:nvSpPr>
            <p:spPr>
              <a:xfrm>
                <a:off x="28803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30" name="Google Shape;230;p34"/>
            <p:cNvGrpSpPr/>
            <p:nvPr/>
          </p:nvGrpSpPr>
          <p:grpSpPr>
            <a:xfrm>
              <a:off x="4204175" y="1494325"/>
              <a:ext cx="919550" cy="345586"/>
              <a:chOff x="2123575" y="1570525"/>
              <a:chExt cx="919550" cy="345586"/>
            </a:xfrm>
          </p:grpSpPr>
          <p:sp>
            <p:nvSpPr>
              <p:cNvPr id="231" name="Google Shape;231;p34"/>
              <p:cNvSpPr/>
              <p:nvPr/>
            </p:nvSpPr>
            <p:spPr>
              <a:xfrm>
                <a:off x="21235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2" name="Google Shape;232;p34"/>
              <p:cNvSpPr/>
              <p:nvPr/>
            </p:nvSpPr>
            <p:spPr>
              <a:xfrm>
                <a:off x="23758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3" name="Google Shape;233;p34"/>
              <p:cNvSpPr/>
              <p:nvPr/>
            </p:nvSpPr>
            <p:spPr>
              <a:xfrm>
                <a:off x="26280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4" name="Google Shape;234;p34"/>
              <p:cNvSpPr/>
              <p:nvPr/>
            </p:nvSpPr>
            <p:spPr>
              <a:xfrm>
                <a:off x="28803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35" name="Google Shape;235;p34"/>
            <p:cNvGrpSpPr/>
            <p:nvPr/>
          </p:nvGrpSpPr>
          <p:grpSpPr>
            <a:xfrm>
              <a:off x="5244475" y="1494325"/>
              <a:ext cx="919550" cy="345586"/>
              <a:chOff x="2123575" y="1570525"/>
              <a:chExt cx="919550" cy="345586"/>
            </a:xfrm>
          </p:grpSpPr>
          <p:sp>
            <p:nvSpPr>
              <p:cNvPr id="236" name="Google Shape;236;p34"/>
              <p:cNvSpPr/>
              <p:nvPr/>
            </p:nvSpPr>
            <p:spPr>
              <a:xfrm>
                <a:off x="21235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7" name="Google Shape;237;p34"/>
              <p:cNvSpPr/>
              <p:nvPr/>
            </p:nvSpPr>
            <p:spPr>
              <a:xfrm>
                <a:off x="23758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8" name="Google Shape;238;p34"/>
              <p:cNvSpPr/>
              <p:nvPr/>
            </p:nvSpPr>
            <p:spPr>
              <a:xfrm>
                <a:off x="26280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9" name="Google Shape;239;p34"/>
              <p:cNvSpPr/>
              <p:nvPr/>
            </p:nvSpPr>
            <p:spPr>
              <a:xfrm>
                <a:off x="28803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40" name="Google Shape;240;p34"/>
            <p:cNvGrpSpPr/>
            <p:nvPr/>
          </p:nvGrpSpPr>
          <p:grpSpPr>
            <a:xfrm>
              <a:off x="6284775" y="1494325"/>
              <a:ext cx="919550" cy="345586"/>
              <a:chOff x="2123575" y="1570525"/>
              <a:chExt cx="919550" cy="345586"/>
            </a:xfrm>
          </p:grpSpPr>
          <p:sp>
            <p:nvSpPr>
              <p:cNvPr id="241" name="Google Shape;241;p34"/>
              <p:cNvSpPr/>
              <p:nvPr/>
            </p:nvSpPr>
            <p:spPr>
              <a:xfrm>
                <a:off x="21235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2" name="Google Shape;242;p34"/>
              <p:cNvSpPr/>
              <p:nvPr/>
            </p:nvSpPr>
            <p:spPr>
              <a:xfrm>
                <a:off x="23758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3" name="Google Shape;243;p34"/>
              <p:cNvSpPr/>
              <p:nvPr/>
            </p:nvSpPr>
            <p:spPr>
              <a:xfrm>
                <a:off x="26280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4" name="Google Shape;244;p34"/>
              <p:cNvSpPr/>
              <p:nvPr/>
            </p:nvSpPr>
            <p:spPr>
              <a:xfrm>
                <a:off x="28803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45" name="Google Shape;245;p34"/>
            <p:cNvGrpSpPr/>
            <p:nvPr/>
          </p:nvGrpSpPr>
          <p:grpSpPr>
            <a:xfrm>
              <a:off x="7325075" y="1494325"/>
              <a:ext cx="919550" cy="345586"/>
              <a:chOff x="2123575" y="1570525"/>
              <a:chExt cx="919550" cy="345586"/>
            </a:xfrm>
          </p:grpSpPr>
          <p:sp>
            <p:nvSpPr>
              <p:cNvPr id="246" name="Google Shape;246;p34"/>
              <p:cNvSpPr/>
              <p:nvPr/>
            </p:nvSpPr>
            <p:spPr>
              <a:xfrm>
                <a:off x="21235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7" name="Google Shape;247;p34"/>
              <p:cNvSpPr/>
              <p:nvPr/>
            </p:nvSpPr>
            <p:spPr>
              <a:xfrm>
                <a:off x="23758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34"/>
              <p:cNvSpPr/>
              <p:nvPr/>
            </p:nvSpPr>
            <p:spPr>
              <a:xfrm>
                <a:off x="2628075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9" name="Google Shape;249;p34"/>
              <p:cNvSpPr/>
              <p:nvPr/>
            </p:nvSpPr>
            <p:spPr>
              <a:xfrm>
                <a:off x="2880327" y="1570525"/>
                <a:ext cx="162798" cy="345586"/>
              </a:xfrm>
              <a:custGeom>
                <a:rect b="b" l="l" r="r" t="t"/>
                <a:pathLst>
                  <a:path extrusionOk="0" h="19867" w="9892">
                    <a:moveTo>
                      <a:pt x="0" y="19867"/>
                    </a:moveTo>
                    <a:cubicBezTo>
                      <a:pt x="0" y="14922"/>
                      <a:pt x="5864" y="11903"/>
                      <a:pt x="8830" y="7947"/>
                    </a:cubicBezTo>
                    <a:cubicBezTo>
                      <a:pt x="10429" y="5814"/>
                      <a:pt x="9713" y="2665"/>
                      <a:pt x="9713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250" name="Google Shape;250;p34"/>
          <p:cNvSpPr txBox="1"/>
          <p:nvPr/>
        </p:nvSpPr>
        <p:spPr>
          <a:xfrm>
            <a:off x="3748175" y="1204075"/>
            <a:ext cx="2384400" cy="4629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st="28575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Radiated Information</a:t>
            </a:r>
            <a:endParaRPr/>
          </a:p>
        </p:txBody>
      </p:sp>
      <p:sp>
        <p:nvSpPr>
          <p:cNvPr id="251" name="Google Shape;251;p34"/>
          <p:cNvSpPr txBox="1"/>
          <p:nvPr/>
        </p:nvSpPr>
        <p:spPr>
          <a:xfrm>
            <a:off x="4889100" y="695275"/>
            <a:ext cx="38385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Q: What are the “testable moments”?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Start by Capturing Details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 rotWithShape="1">
          <a:blip r:embed="rId3">
            <a:alphaModFix/>
          </a:blip>
          <a:srcRect b="2987" l="0" r="0" t="0"/>
          <a:stretch/>
        </p:blipFill>
        <p:spPr>
          <a:xfrm>
            <a:off x="144025" y="1562425"/>
            <a:ext cx="4274576" cy="25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 rotWithShape="1">
          <a:blip r:embed="rId4">
            <a:alphaModFix/>
          </a:blip>
          <a:srcRect b="1649" l="0" r="0" t="2984"/>
          <a:stretch/>
        </p:blipFill>
        <p:spPr>
          <a:xfrm>
            <a:off x="4418600" y="1583325"/>
            <a:ext cx="4635050" cy="248228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/>
          <p:nvPr/>
        </p:nvSpPr>
        <p:spPr>
          <a:xfrm>
            <a:off x="563150" y="3091100"/>
            <a:ext cx="2916000" cy="48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4507475" y="2550490"/>
            <a:ext cx="4274700" cy="109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379650" y="867850"/>
            <a:ext cx="8384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techbeacon.com/how-build-performance-your-user-stories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3072000" y="4334325"/>
            <a:ext cx="30000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Todd DeCapua - @appperfeng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4572000" y="1115575"/>
            <a:ext cx="44100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Service Level Objectives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What are the </a:t>
            </a:r>
            <a:r>
              <a:rPr i="1" lang="en" sz="1800"/>
              <a:t>anticipated</a:t>
            </a:r>
            <a:r>
              <a:rPr lang="en" sz="1800"/>
              <a:t> peaks and valleys of demand vs. actuals?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How much/often can service be degraded to maintain order?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How should we refactor learnings from prod into planning processes?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8" name="Google Shape;268;p36"/>
          <p:cNvSpPr txBox="1"/>
          <p:nvPr/>
        </p:nvSpPr>
        <p:spPr>
          <a:xfrm>
            <a:off x="311700" y="619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...are in how you move from reactive to proactive.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The Real “Key” Performance Metrics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6543675" y="419100"/>
            <a:ext cx="914400" cy="428700"/>
          </a:xfrm>
          <a:prstGeom prst="roundRect">
            <a:avLst>
              <a:gd fmla="val 35549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</a:t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8067700" y="419100"/>
            <a:ext cx="914400" cy="428700"/>
          </a:xfrm>
          <a:prstGeom prst="roundRect">
            <a:avLst>
              <a:gd fmla="val 35549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</a:t>
            </a:r>
            <a:endParaRPr/>
          </a:p>
        </p:txBody>
      </p:sp>
      <p:sp>
        <p:nvSpPr>
          <p:cNvPr id="272" name="Google Shape;272;p36"/>
          <p:cNvSpPr txBox="1"/>
          <p:nvPr/>
        </p:nvSpPr>
        <p:spPr>
          <a:xfrm>
            <a:off x="311700" y="1115575"/>
            <a:ext cx="42603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Service Level Indicators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/>
              <a:t>Golden Signals: </a:t>
            </a:r>
            <a:r>
              <a:rPr lang="en" sz="1800"/>
              <a:t>latency, traffic, errors, saturation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/>
              <a:t>Match SLO and granularity </a:t>
            </a:r>
            <a:r>
              <a:rPr lang="en" sz="1800"/>
              <a:t>(monitoring interval) of percentiles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/>
              <a:t>Early cascade signals</a:t>
            </a:r>
            <a:r>
              <a:rPr lang="en" sz="1800"/>
              <a:t>: reduced cache hit rate, queue lengths, resource starvations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“</a:t>
            </a:r>
            <a:r>
              <a:rPr b="1" lang="en" sz="1800"/>
              <a:t>Contributing Factors” </a:t>
            </a:r>
            <a:r>
              <a:rPr lang="en" sz="1800"/>
              <a:t>from prod; → Construct a test!!! → feedback</a:t>
            </a:r>
            <a:endParaRPr sz="1800"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900" y="390600"/>
            <a:ext cx="387975" cy="53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4127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000" y="2762250"/>
            <a:ext cx="3705201" cy="23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325" y="145675"/>
            <a:ext cx="3154727" cy="24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6387000" y="2162100"/>
            <a:ext cx="2757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bit.ly/devops-testing-strategy</a:t>
            </a:r>
            <a:endParaRPr b="1"/>
          </a:p>
        </p:txBody>
      </p:sp>
      <p:sp>
        <p:nvSpPr>
          <p:cNvPr id="282" name="Google Shape;282;p37"/>
          <p:cNvSpPr txBox="1"/>
          <p:nvPr/>
        </p:nvSpPr>
        <p:spPr>
          <a:xfrm>
            <a:off x="3997550" y="4731150"/>
            <a:ext cx="130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@paulsbruce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1450" y="4793238"/>
            <a:ext cx="269425" cy="2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8"/>
          <p:cNvPicPr preferRelativeResize="0"/>
          <p:nvPr/>
        </p:nvPicPr>
        <p:blipFill rotWithShape="1">
          <a:blip r:embed="rId3">
            <a:alphaModFix/>
          </a:blip>
          <a:srcRect b="11669" l="0" r="0" t="13334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 txBox="1"/>
          <p:nvPr/>
        </p:nvSpPr>
        <p:spPr>
          <a:xfrm>
            <a:off x="4817300" y="466675"/>
            <a:ext cx="5012400" cy="34164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85725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Paul Bruce</a:t>
            </a:r>
            <a:b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@paulsbruce</a:t>
            </a:r>
            <a:b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linkedin.com/in/paulsbruce</a:t>
            </a:r>
            <a:b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paulsbruce.io</a:t>
            </a:r>
            <a:b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Sr. Performance Engineer, Neotys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Founder, Growgistics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IEEE 2675 Working Group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Product strategy, automation eng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Boston DevOps, Mobile Tea, NADOG</a:t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 b="11669" l="0" r="0" t="13334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/>
        </p:nvSpPr>
        <p:spPr>
          <a:xfrm>
            <a:off x="4817300" y="466675"/>
            <a:ext cx="5012400" cy="34164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85725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Paul Bruce</a:t>
            </a:r>
            <a:b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@paulsbruce</a:t>
            </a:r>
            <a:b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linkedin.com/in/paulsbruce</a:t>
            </a:r>
            <a:b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paulsbruce.io</a:t>
            </a:r>
            <a:br>
              <a:rPr b="1" lang="en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Sr. Performance Engineer, Neotys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Founder, Growgistics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IEEE 2675 Working Group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Product strategy, automation eng</a:t>
            </a:r>
            <a:b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Boston DevOps, Mobile Tea, NADOG</a:t>
            </a:r>
            <a:endParaRPr b="1"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1591500" y="3384150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Slides: </a:t>
            </a:r>
            <a:r>
              <a:rPr lang="en" sz="2400">
                <a:solidFill>
                  <a:srgbClr val="FFFFFF"/>
                </a:solidFill>
              </a:rPr>
              <a:t>bit.ly/addo18-progressive-testing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533400" y="1276350"/>
            <a:ext cx="8077200" cy="3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4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“Performance Imperative”</a:t>
            </a:r>
            <a:br>
              <a:rPr lang="en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“Progressive Testing”</a:t>
            </a:r>
            <a:br>
              <a:rPr lang="en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References &amp; Reading</a:t>
            </a:r>
            <a:endParaRPr/>
          </a:p>
        </p:txBody>
      </p:sp>
      <p:sp>
        <p:nvSpPr>
          <p:cNvPr id="110" name="Google Shape;110;p23"/>
          <p:cNvSpPr txBox="1"/>
          <p:nvPr>
            <p:ph idx="2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What’s covered?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533400" y="1276350"/>
            <a:ext cx="8077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Time is limited. 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All systems are finite, constrained by their</a:t>
            </a:r>
            <a:br>
              <a:rPr lang="en"/>
            </a:br>
            <a:r>
              <a:rPr lang="en"/>
              <a:t>i</a:t>
            </a:r>
            <a:r>
              <a:rPr lang="en"/>
              <a:t>nability to access the future.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Risk is a function of time and decisions.</a:t>
            </a:r>
            <a:endParaRPr/>
          </a:p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“The Performance Imperative”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</a:t>
            </a:r>
            <a:r>
              <a:rPr lang="en" sz="2800">
                <a:solidFill>
                  <a:srgbClr val="FFFFFF"/>
                </a:solidFill>
              </a:rPr>
              <a:t>v</a:t>
            </a:r>
            <a:r>
              <a:rPr lang="en" sz="2800">
                <a:solidFill>
                  <a:srgbClr val="FFFFFF"/>
                </a:solidFill>
              </a:rPr>
              <a:t>eryone has this problem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24" y="883000"/>
            <a:ext cx="6389924" cy="378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25"/>
          <p:cNvGrpSpPr/>
          <p:nvPr/>
        </p:nvGrpSpPr>
        <p:grpSpPr>
          <a:xfrm>
            <a:off x="6124826" y="877152"/>
            <a:ext cx="2158343" cy="3796740"/>
            <a:chOff x="6611774" y="394825"/>
            <a:chExt cx="2394699" cy="4631300"/>
          </a:xfrm>
        </p:grpSpPr>
        <p:pic>
          <p:nvPicPr>
            <p:cNvPr id="124" name="Google Shape;124;p25"/>
            <p:cNvPicPr preferRelativeResize="0"/>
            <p:nvPr/>
          </p:nvPicPr>
          <p:blipFill rotWithShape="1">
            <a:blip r:embed="rId4">
              <a:alphaModFix/>
            </a:blip>
            <a:srcRect b="21578" l="50064" r="11889" t="23233"/>
            <a:stretch/>
          </p:blipFill>
          <p:spPr>
            <a:xfrm>
              <a:off x="6611774" y="2710475"/>
              <a:ext cx="2394699" cy="231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5"/>
            <p:cNvPicPr preferRelativeResize="0"/>
            <p:nvPr/>
          </p:nvPicPr>
          <p:blipFill rotWithShape="1">
            <a:blip r:embed="rId4">
              <a:alphaModFix/>
            </a:blip>
            <a:srcRect b="21578" l="12041" r="49912" t="23233"/>
            <a:stretch/>
          </p:blipFill>
          <p:spPr>
            <a:xfrm>
              <a:off x="6611775" y="394825"/>
              <a:ext cx="2394699" cy="2315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533400" y="1123950"/>
            <a:ext cx="8077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Late stage/cycle</a:t>
            </a:r>
            <a:r>
              <a:rPr lang="en"/>
              <a:t> testing still prevails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Never the same as production actuals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Code, configuration, and architectural problems</a:t>
            </a:r>
            <a:br>
              <a:rPr lang="en"/>
            </a:b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Cross-domain expertise and collaboration</a:t>
            </a:r>
            <a:endParaRPr/>
          </a:p>
        </p:txBody>
      </p:sp>
      <p:sp>
        <p:nvSpPr>
          <p:cNvPr id="131" name="Google Shape;131;p26"/>
          <p:cNvSpPr txBox="1"/>
          <p:nvPr>
            <p:ph idx="2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Performance Feedback in Practice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533400" y="971550"/>
            <a:ext cx="8077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/>
              <a:t>SLI - Service Level Indicator</a:t>
            </a:r>
            <a:endParaRPr b="1"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quantitative measure...level of service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/>
              <a:t>SLO - Service Level Objective</a:t>
            </a:r>
            <a:br>
              <a:rPr lang="en"/>
            </a:br>
            <a:r>
              <a:rPr lang="en"/>
              <a:t>target value or range of SLI(s) measurement</a:t>
            </a:r>
            <a:br>
              <a:rPr lang="en"/>
            </a:b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/>
              <a:t>SLA - Service Level Agreement</a:t>
            </a:r>
            <a:br>
              <a:rPr lang="en"/>
            </a:br>
            <a:r>
              <a:rPr lang="en"/>
              <a:t>contract with users...consequences</a:t>
            </a:r>
            <a:endParaRPr/>
          </a:p>
        </p:txBody>
      </p:sp>
      <p:sp>
        <p:nvSpPr>
          <p:cNvPr id="137" name="Google Shape;137;p27"/>
          <p:cNvSpPr txBox="1"/>
          <p:nvPr>
            <p:ph idx="2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How do SREs </a:t>
            </a:r>
            <a:r>
              <a:rPr i="1" lang="en"/>
              <a:t>quantify</a:t>
            </a:r>
            <a:r>
              <a:rPr lang="en"/>
              <a:t> performance?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 txBox="1"/>
          <p:nvPr>
            <p:ph idx="2" type="body"/>
          </p:nvPr>
        </p:nvSpPr>
        <p:spPr>
          <a:xfrm>
            <a:off x="6700850" y="666900"/>
            <a:ext cx="2443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0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 sz="1800"/>
              <a:t>ref: </a:t>
            </a:r>
            <a:r>
              <a:rPr lang="en" sz="1800"/>
              <a:t>google.com/sre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533400" y="1123950"/>
            <a:ext cx="8077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Rework on architectural and operational issues</a:t>
            </a:r>
            <a:br>
              <a:rPr lang="en"/>
            </a:b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Delayed feedback → context switching, velocity</a:t>
            </a:r>
            <a:br>
              <a:rPr lang="en"/>
            </a:b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Unplanned infrastructure expenses    #FinOps</a:t>
            </a:r>
            <a:br>
              <a:rPr lang="en"/>
            </a:b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Customer and employee productivity decrease</a:t>
            </a:r>
            <a:endParaRPr/>
          </a:p>
        </p:txBody>
      </p:sp>
      <p:sp>
        <p:nvSpPr>
          <p:cNvPr id="144" name="Google Shape;144;p28"/>
          <p:cNvSpPr txBox="1"/>
          <p:nvPr>
            <p:ph idx="2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“Performance” Risk Beyond the System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Performance Across Perspectives in DevOps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410100" y="1199725"/>
            <a:ext cx="4072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User</a:t>
            </a:r>
            <a:r>
              <a:rPr lang="en" sz="3000">
                <a:solidFill>
                  <a:srgbClr val="FFFFFF"/>
                </a:solidFill>
              </a:rPr>
              <a:t> Experience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410100" y="2495550"/>
            <a:ext cx="4946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Developer</a:t>
            </a:r>
            <a:r>
              <a:rPr lang="en" sz="3000">
                <a:solidFill>
                  <a:srgbClr val="FFFFFF"/>
                </a:solidFill>
              </a:rPr>
              <a:t> Experience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410100" y="3791375"/>
            <a:ext cx="4072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Operations</a:t>
            </a:r>
            <a:r>
              <a:rPr lang="en" sz="3000">
                <a:solidFill>
                  <a:srgbClr val="FFFFFF"/>
                </a:solidFill>
              </a:rPr>
              <a:t> Experience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4396225" y="608850"/>
            <a:ext cx="10608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EFEFEF"/>
              </a:solidFill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4388250" y="1898275"/>
            <a:ext cx="10608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{</a:t>
            </a:r>
            <a:endParaRPr sz="9600">
              <a:solidFill>
                <a:schemeClr val="dk2"/>
              </a:solidFill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4388250" y="3180600"/>
            <a:ext cx="10608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{</a:t>
            </a:r>
            <a:endParaRPr sz="9600">
              <a:solidFill>
                <a:schemeClr val="dk2"/>
              </a:solidFill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4775300" y="1050450"/>
            <a:ext cx="4220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“Fast” is expected and subjective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Connectivity complexity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Too slow == move 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4775300" y="2345850"/>
            <a:ext cx="4220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Easy to push faulty code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Fast feedback, or, re-work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Emergent behaviors hard to see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4775300" y="3565050"/>
            <a:ext cx="4220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Infra changes all the time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Risk in new deployment models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Scalability isn’t free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4388250" y="608850"/>
            <a:ext cx="10608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{</a:t>
            </a:r>
            <a:endParaRPr sz="9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